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9"/>
  </p:notesMasterIdLst>
  <p:sldIdLst>
    <p:sldId id="2076137476" r:id="rId6"/>
    <p:sldId id="2076137453" r:id="rId7"/>
    <p:sldId id="2076137454" r:id="rId8"/>
    <p:sldId id="2076137419" r:id="rId9"/>
    <p:sldId id="2076137460" r:id="rId10"/>
    <p:sldId id="2076137425" r:id="rId11"/>
    <p:sldId id="2076137426" r:id="rId12"/>
    <p:sldId id="2076137427" r:id="rId13"/>
    <p:sldId id="2076137475" r:id="rId14"/>
    <p:sldId id="2076137424" r:id="rId15"/>
    <p:sldId id="2076137429" r:id="rId16"/>
    <p:sldId id="2076137433" r:id="rId17"/>
    <p:sldId id="2076137445" r:id="rId18"/>
    <p:sldId id="2076137474" r:id="rId19"/>
    <p:sldId id="2076137431" r:id="rId20"/>
    <p:sldId id="2076137430" r:id="rId21"/>
    <p:sldId id="2076137446" r:id="rId22"/>
    <p:sldId id="2076137435" r:id="rId23"/>
    <p:sldId id="2076137444" r:id="rId24"/>
    <p:sldId id="2076137434" r:id="rId25"/>
    <p:sldId id="2076137432" r:id="rId26"/>
    <p:sldId id="2076137461" r:id="rId27"/>
    <p:sldId id="20761374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Lst>
        </p14:section>
        <p14:section name="Setup" id="{3A4C5CFB-C689-4F36-815C-285E67E6B8CE}">
          <p14:sldIdLst>
            <p14:sldId id="2076137460"/>
            <p14:sldId id="2076137425"/>
            <p14:sldId id="2076137426"/>
            <p14:sldId id="2076137427"/>
            <p14:sldId id="2076137475"/>
            <p14:sldId id="2076137424"/>
          </p14:sldIdLst>
        </p14:section>
        <p14:section name="Discover" id="{E2019FB7-0402-4EAE-A03E-44EDC0D5BC6C}">
          <p14:sldIdLst>
            <p14:sldId id="2076137429"/>
            <p14:sldId id="2076137433"/>
          </p14:sldIdLst>
        </p14:section>
        <p14:section name="Visualize, monitor, and alert" id="{241656DF-35FA-4E94-9B99-CAADC3369656}">
          <p14:sldIdLst>
            <p14:sldId id="2076137445"/>
            <p14:sldId id="2076137474"/>
            <p14:sldId id="2076137431"/>
          </p14:sldIdLst>
        </p14:section>
        <p14:section name="Troubleshoot using telemetry" id="{0026AA0F-33BD-43D1-A7D0-AB0D5DE7051F}">
          <p14:sldIdLst>
            <p14:sldId id="2076137430"/>
            <p14:sldId id="2076137446"/>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076137432"/>
          </p14:sldIdLst>
        </p14:section>
        <p14:section name="References" id="{0CC5B29C-3749-4806-AB9E-91C232ECE41D}">
          <p14:sldIdLst>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9" autoAdjust="0"/>
    <p:restoredTop sz="87282" autoAdjust="0"/>
  </p:normalViewPr>
  <p:slideViewPr>
    <p:cSldViewPr snapToGrid="0">
      <p:cViewPr varScale="1">
        <p:scale>
          <a:sx n="64" d="100"/>
          <a:sy n="64" d="100"/>
        </p:scale>
        <p:origin x="596"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28.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29.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a:t>Actionable (if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a:t>Use Azure dashboards (demo)</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t>
          </a:r>
          <a:r>
            <a:rPr lang="en-US" strike="sngStrike" dirty="0" err="1"/>
            <a:t>Jupyter</a:t>
          </a:r>
          <a:r>
            <a:rPr lang="en-US" dirty="0"/>
            <a:t> Azure Monitor workbooks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en-US">
              <a:hlinkClick xmlns:r="http://schemas.openxmlformats.org/officeDocument/2006/relationships" r:id="rId3"/>
            </a:rPr>
            <a:t>https://docs.microsoft.com/en-us/azure/azure-monitor/app/usage-workbooks</a:t>
          </a:r>
          <a:r>
            <a:rPr lang="en-US"/>
            <a:t> </a:t>
          </a:r>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Actionable (if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Azure dashboards (demo)</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t>
          </a:r>
          <a:r>
            <a:rPr lang="en-US" sz="2500" strike="sngStrike" kern="1200" dirty="0" err="1"/>
            <a:t>Jupyter</a:t>
          </a:r>
          <a:r>
            <a:rPr lang="en-US" sz="2500" kern="1200" dirty="0"/>
            <a:t> Azure Monitor workbooks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9"/>
            </a:rPr>
            <a:t>https://docs.microsoft.com/en-us/azure/azure-monitor/app/usage-workbooks</a:t>
          </a:r>
          <a:r>
            <a:rPr lang="en-US" sz="1100" kern="1200"/>
            <a:t> </a:t>
          </a:r>
        </a:p>
      </dsp:txBody>
      <dsp:txXfrm>
        <a:off x="4870942" y="4202336"/>
        <a:ext cx="1640765" cy="167949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2/28/2020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go live with 15.3: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https://www.pexels.com/photo/ocean-wave-1656579/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57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App Insights key is per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This is BYO (Bring Your Own) App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Caution: will require a tenant restart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https://docs.microsoft.com/en-us/azure/azure-monitor/learn/tutorial-app-dashboards#add-logs-analytics-query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2/28/2020</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2/28/2020</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2/28/2020</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28-02-2020</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28-02-2020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28-02-2020</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28-02-2020</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28-02-2020</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28-02-2020</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28-02-2020</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28-02-2020</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2/28/2020</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28-02-2020</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28-02-2020</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28-02-2020</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2/28/2020</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2/28/2020</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2/28/2020</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2/28/2020</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2/28/2020</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2/28/2020</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2/28/2020</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2/28/2020</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28-02-2020</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rest/api/application-insights/components/purge#examples" TargetMode="External"/><Relationship Id="rId2" Type="http://schemas.openxmlformats.org/officeDocument/2006/relationships/hyperlink" Target="https://docs.microsoft.com/en-us/azure/azure-monitor/app/pricing#change-the-data-retention-period"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dynamics365/business-central/dev-itpro/administration/tenant-admin-center-telemetry#sending-telemetry-to-microsoft-azure-application-insights" TargetMode="External"/><Relationship Id="rId2" Type="http://schemas.openxmlformats.org/officeDocument/2006/relationships/hyperlink" Target="https://docs.microsoft.com/en-us/azure/azure-monitor/app/app-insights-overview" TargetMode="External"/><Relationship Id="rId1" Type="http://schemas.openxmlformats.org/officeDocument/2006/relationships/slideLayout" Target="../slideLayouts/slideLayout13.xml"/><Relationship Id="rId4" Type="http://schemas.openxmlformats.org/officeDocument/2006/relationships/hyperlink" Target="https://github.com/microsoft/BCTech/tree/master/samples/AppInsight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AppInsights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a:bodyPr>
          <a:lstStyle/>
          <a:p>
            <a:pPr marL="0" indent="0">
              <a:buNone/>
            </a:pPr>
            <a:r>
              <a:rPr lang="en-US" sz="2200"/>
              <a:t>Imagine a partner managing 100 environments for 40 different customers.</a:t>
            </a:r>
          </a:p>
          <a:p>
            <a:endParaRPr lang="en-US" sz="2200"/>
          </a:p>
          <a:p>
            <a:pPr marL="0" indent="0">
              <a:buNone/>
            </a:pPr>
            <a:r>
              <a:rPr lang="en-US" sz="2200"/>
              <a:t>One AppInsights account can be used for many environments.</a:t>
            </a:r>
          </a:p>
          <a:p>
            <a:endParaRPr lang="en-US" sz="2200"/>
          </a:p>
          <a:p>
            <a:r>
              <a:rPr lang="en-US" sz="2200"/>
              <a:t>E.g. One AppInsights for prod, one for sandboxes</a:t>
            </a:r>
          </a:p>
          <a:p>
            <a:endParaRPr lang="en-US" sz="2200"/>
          </a:p>
          <a:p>
            <a:r>
              <a:rPr lang="en-US" sz="2200"/>
              <a:t>E.g.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Landing page in docs</a:t>
            </a: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Tree>
    <p:extLst>
      <p:ext uri="{BB962C8B-B14F-4D97-AF65-F5344CB8AC3E}">
        <p14:creationId xmlns:p14="http://schemas.microsoft.com/office/powerpoint/2010/main" val="332078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a:solidFill>
                  <a:srgbClr val="FFFFFF"/>
                </a:solidFill>
              </a:rPr>
              <a:t>How to visualize data from AppInsights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a:t>Many messages where endpoint contains “</a:t>
            </a:r>
            <a:r>
              <a:rPr lang="en-US" sz="2000" err="1"/>
              <a:t>powerbi</a:t>
            </a:r>
            <a:r>
              <a:rPr lang="en-US" sz="2000"/>
              <a:t>” =&gt; excessive </a:t>
            </a:r>
            <a:r>
              <a:rPr lang="en-US" sz="2000" err="1"/>
              <a:t>powerBI</a:t>
            </a:r>
            <a:r>
              <a:rPr lang="en-US" sz="2000"/>
              <a:t> reports</a:t>
            </a:r>
            <a:endParaRPr lang="da-DK"/>
          </a:p>
          <a:p>
            <a:r>
              <a:rPr lang="en-US" sz="2000"/>
              <a:t>If start message + long running  </a:t>
            </a:r>
            <a:r>
              <a:rPr lang="en-US" sz="2000" err="1"/>
              <a:t>sql</a:t>
            </a:r>
            <a:r>
              <a:rPr lang="en-US" sz="2000"/>
              <a:t> query + end message =&gt; maybe need to adjust/tune </a:t>
            </a:r>
            <a:r>
              <a:rPr lang="en-US" sz="2000" err="1"/>
              <a:t>codeunit</a:t>
            </a:r>
            <a:endParaRPr lang="en-US" sz="2000"/>
          </a:p>
          <a:p>
            <a:r>
              <a:rPr lang="en-US" sz="2000"/>
              <a:t>If many 429 (Too Many Requests) =&gt; adjust client consuming web service end point</a:t>
            </a:r>
            <a:endParaRPr lang="en-US" sz="2000">
              <a:cs typeface="Calibri"/>
            </a:endParaRPr>
          </a:p>
          <a:p>
            <a:r>
              <a:rPr lang="en-US" sz="2000"/>
              <a:t>If many 500 (Timeout) =&gt; Tune code unit/page</a:t>
            </a:r>
            <a:endParaRPr lang="en-US" sz="2000">
              <a:cs typeface="Calibri"/>
            </a:endParaRPr>
          </a:p>
          <a:p>
            <a:r>
              <a:rPr lang="en-US" sz="2000"/>
              <a:t>If many requests &lt;&gt; API type =&gt; uptake API pages to get better perf</a:t>
            </a:r>
            <a:endParaRPr lang="en-US" sz="2000">
              <a:cs typeface="Calibri"/>
            </a:endParaRPr>
          </a:p>
          <a:p>
            <a:r>
              <a:rPr lang="en-US" sz="2000">
                <a:ea typeface="+mn-lt"/>
                <a:cs typeface="+mn-lt"/>
              </a:rPr>
              <a:t>If start message but no end message =&gt; exception raised in </a:t>
            </a:r>
            <a:r>
              <a:rPr lang="en-US" sz="2000" err="1">
                <a:ea typeface="+mn-lt"/>
                <a:cs typeface="+mn-lt"/>
              </a:rPr>
              <a:t>codeunit</a:t>
            </a:r>
            <a:endParaRPr lang="en-US" sz="2000" err="1">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AppInsights?</a:t>
            </a:r>
          </a:p>
          <a:p>
            <a:pPr lvl="0"/>
            <a:r>
              <a:rPr lang="en-US" dirty="0">
                <a:solidFill>
                  <a:schemeClr val="tx1">
                    <a:lumMod val="85000"/>
                    <a:lumOff val="15000"/>
                  </a:schemeClr>
                </a:solidFill>
              </a:rPr>
              <a:t>Azure AppInsights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2000"/>
            <a:lum/>
          </a:blip>
          <a:srcRect/>
          <a:stretch>
            <a:fillRect t="-61000" b="-6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7CFC-1D41-4012-8775-BC3C5A69E56B}"/>
              </a:ext>
            </a:extLst>
          </p:cNvPr>
          <p:cNvSpPr>
            <a:spLocks noGrp="1"/>
          </p:cNvSpPr>
          <p:nvPr>
            <p:ph type="title"/>
          </p:nvPr>
        </p:nvSpPr>
        <p:spPr/>
        <p:txBody>
          <a:bodyPr/>
          <a:lstStyle/>
          <a:p>
            <a:r>
              <a:rPr lang="en-US" dirty="0"/>
              <a:t>Available signal</a:t>
            </a:r>
          </a:p>
        </p:txBody>
      </p:sp>
      <p:sp>
        <p:nvSpPr>
          <p:cNvPr id="3" name="Content Placeholder 2">
            <a:extLst>
              <a:ext uri="{FF2B5EF4-FFF2-40B4-BE49-F238E27FC236}">
                <a16:creationId xmlns:a16="http://schemas.microsoft.com/office/drawing/2014/main" id="{645E833A-44EE-4644-A5E3-CDF0CBF7BC1E}"/>
              </a:ext>
            </a:extLst>
          </p:cNvPr>
          <p:cNvSpPr>
            <a:spLocks noGrp="1"/>
          </p:cNvSpPr>
          <p:nvPr>
            <p:ph idx="1"/>
          </p:nvPr>
        </p:nvSpPr>
        <p:spPr/>
        <p:txBody>
          <a:bodyPr>
            <a:normAutofit/>
          </a:bodyPr>
          <a:lstStyle/>
          <a:p>
            <a:pPr fontAlgn="ctr"/>
            <a:r>
              <a:rPr lang="da-DK" dirty="0"/>
              <a:t>2019w2 rc: Long Running SQL Queries</a:t>
            </a:r>
          </a:p>
          <a:p>
            <a:pPr fontAlgn="ctr"/>
            <a:r>
              <a:rPr lang="da-DK" dirty="0"/>
              <a:t>2019w2 CU3: Authorization</a:t>
            </a:r>
          </a:p>
          <a:p>
            <a:pPr fontAlgn="ctr"/>
            <a:r>
              <a:rPr lang="da-DK" dirty="0"/>
              <a:t>2020w1 rc: web service request performance</a:t>
            </a:r>
          </a:p>
          <a:p>
            <a:pPr fontAlgn="ctr"/>
            <a:r>
              <a:rPr lang="da-DK" dirty="0"/>
              <a:t>2020w1 rc: report performance</a:t>
            </a:r>
          </a:p>
          <a:p>
            <a:pPr fontAlgn="ctr"/>
            <a:r>
              <a:rPr lang="da-DK" dirty="0"/>
              <a:t>2020w1 rc</a:t>
            </a:r>
            <a:r>
              <a:rPr lang="da-DK"/>
              <a:t>: open company </a:t>
            </a:r>
            <a:r>
              <a:rPr lang="da-DK" dirty="0"/>
              <a:t>performance</a:t>
            </a:r>
          </a:p>
        </p:txBody>
      </p:sp>
    </p:spTree>
    <p:extLst>
      <p:ext uri="{BB962C8B-B14F-4D97-AF65-F5344CB8AC3E}">
        <p14:creationId xmlns:p14="http://schemas.microsoft.com/office/powerpoint/2010/main" val="670728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8D4AE427-9B50-4E6A-9898-8FDA6C9C1032}"/>
              </a:ext>
            </a:extLst>
          </p:cNvPr>
          <p:cNvSpPr>
            <a:spLocks noGrp="1"/>
          </p:cNvSpPr>
          <p:nvPr>
            <p:ph idx="1"/>
          </p:nvPr>
        </p:nvSpPr>
        <p:spPr/>
        <p:txBody>
          <a:bodyPr>
            <a:normAutofit fontScale="62500" lnSpcReduction="20000"/>
          </a:bodyPr>
          <a:lstStyle/>
          <a:p>
            <a:pPr marL="0" indent="0">
              <a:buNone/>
            </a:pPr>
            <a:r>
              <a:rPr lang="en-US" b="1" dirty="0"/>
              <a:t>What about GDPR?</a:t>
            </a:r>
          </a:p>
          <a:p>
            <a:pPr marL="0" indent="0">
              <a:buNone/>
            </a:pPr>
            <a:r>
              <a:rPr lang="en-US" dirty="0"/>
              <a:t>The BC service does not emit any End User Identifiable Information to AppInsights. So the telemetry is born compliant</a:t>
            </a:r>
          </a:p>
          <a:p>
            <a:pPr marL="0" indent="0">
              <a:buNone/>
            </a:pPr>
            <a:endParaRPr lang="en-US" b="1" dirty="0"/>
          </a:p>
          <a:p>
            <a:pPr marL="0" indent="0">
              <a:buNone/>
            </a:pPr>
            <a:r>
              <a:rPr lang="en-US" b="1" dirty="0"/>
              <a:t>What is the data retention policy in AppInsights?</a:t>
            </a:r>
            <a:endParaRPr lang="en-US" dirty="0"/>
          </a:p>
          <a:p>
            <a:pPr marL="0" indent="0">
              <a:buNone/>
            </a:pPr>
            <a:r>
              <a:rPr lang="en-US" dirty="0"/>
              <a:t>The default retention for Application Insights resources is 90 days. Different retention periods can be selected for each Application Insights resource. The full set of available retention periods is 30, 60, 90, 120, 180, 270, 365, 550 or 730 days. </a:t>
            </a:r>
          </a:p>
          <a:p>
            <a:pPr marL="0" indent="0">
              <a:buNone/>
            </a:pPr>
            <a:r>
              <a:rPr lang="en-US" i="1" dirty="0"/>
              <a:t>From &lt;</a:t>
            </a:r>
            <a:r>
              <a:rPr lang="en-US" i="1" dirty="0">
                <a:hlinkClick r:id="rId2"/>
              </a:rPr>
              <a:t>https://docs.microsoft.com/en-us/azure/azure-monitor/app/pricing#change-the-data-retention-period</a:t>
            </a:r>
            <a:r>
              <a:rPr lang="en-US" i="1" dirty="0"/>
              <a:t>&gt; </a:t>
            </a:r>
            <a:endParaRPr lang="en-US" dirty="0"/>
          </a:p>
          <a:p>
            <a:pPr marL="0" indent="0">
              <a:buNone/>
            </a:pPr>
            <a:r>
              <a:rPr lang="en-US" dirty="0"/>
              <a:t> </a:t>
            </a:r>
          </a:p>
          <a:p>
            <a:pPr marL="0" indent="0">
              <a:buNone/>
            </a:pPr>
            <a:r>
              <a:rPr lang="en-US" b="1" dirty="0"/>
              <a:t>How do I delete data from AppInsights?</a:t>
            </a:r>
            <a:endParaRPr lang="en-US" dirty="0"/>
          </a:p>
          <a:p>
            <a:pPr marL="0" indent="0">
              <a:buNone/>
            </a:pPr>
            <a:r>
              <a:rPr lang="en-US" dirty="0"/>
              <a:t>Purge data in an Application Insights component by a set of user-defined filters.</a:t>
            </a:r>
          </a:p>
          <a:p>
            <a:pPr marL="0" indent="0">
              <a:buNone/>
            </a:pPr>
            <a:r>
              <a:rPr lang="en-US" i="1" dirty="0"/>
              <a:t>From &lt;</a:t>
            </a:r>
            <a:r>
              <a:rPr lang="en-US" i="1" dirty="0">
                <a:hlinkClick r:id="rId3"/>
              </a:rPr>
              <a:t>https://docs.microsoft.com/en-us/rest/api/application-insights/components/purge#examples</a:t>
            </a:r>
            <a:r>
              <a:rPr lang="en-US" i="1" dirty="0"/>
              <a:t>&gt; </a:t>
            </a:r>
            <a:endParaRPr lang="en-US" dirty="0"/>
          </a:p>
        </p:txBody>
      </p:sp>
    </p:spTree>
    <p:extLst>
      <p:ext uri="{BB962C8B-B14F-4D97-AF65-F5344CB8AC3E}">
        <p14:creationId xmlns:p14="http://schemas.microsoft.com/office/powerpoint/2010/main" val="4244522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lnSpcReduction="10000"/>
          </a:bodyPr>
          <a:lstStyle/>
          <a:p>
            <a:r>
              <a:rPr lang="en-US" dirty="0"/>
              <a:t>About Azure Monitor/AppInsights</a:t>
            </a:r>
          </a:p>
          <a:p>
            <a:pPr lvl="1"/>
            <a:r>
              <a:rPr lang="en-US" dirty="0">
                <a:hlinkClick r:id="rId2"/>
              </a:rPr>
              <a:t>https://docs.microsoft.com/en-us/azure/azure-monitor/app/app-insights-overview</a:t>
            </a:r>
            <a:r>
              <a:rPr lang="en-US" dirty="0"/>
              <a:t> </a:t>
            </a:r>
          </a:p>
          <a:p>
            <a:r>
              <a:rPr lang="en-US" dirty="0"/>
              <a:t>Setup Business Central to emit telemetry to Azure AppInsights</a:t>
            </a:r>
          </a:p>
          <a:p>
            <a:pPr lvl="1"/>
            <a:r>
              <a:rPr lang="en-US" dirty="0">
                <a:hlinkClick r:id="rId3"/>
              </a:rPr>
              <a:t>https://docs.microsoft.com/en-us/dynamics365/business-central/dev-itpro/administration/tenant-admin-center-telemetry#sending-telemetry-to-microsoft-azure-application-insights</a:t>
            </a:r>
            <a:endParaRPr lang="en-US" dirty="0"/>
          </a:p>
          <a:p>
            <a:r>
              <a:rPr lang="en-US" dirty="0"/>
              <a:t>Telemetry signal overview</a:t>
            </a:r>
          </a:p>
          <a:p>
            <a:pPr lvl="1"/>
            <a:r>
              <a:rPr lang="en-US" dirty="0"/>
              <a:t>TBA (available in version 15.3)</a:t>
            </a:r>
          </a:p>
          <a:p>
            <a:r>
              <a:rPr lang="en-US" dirty="0"/>
              <a:t>Samples</a:t>
            </a:r>
          </a:p>
          <a:p>
            <a:pPr lvl="1"/>
            <a:r>
              <a:rPr lang="en-US" dirty="0">
                <a:hlinkClick r:id="rId4"/>
              </a:rPr>
              <a:t>https://github.com/microsoft/BCTech/tree/master/samples/AppInsights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fontScale="90000"/>
          </a:bodyPr>
          <a:lstStyle/>
          <a:p>
            <a:r>
              <a:rPr lang="en-US" sz="4800" dirty="0">
                <a:solidFill>
                  <a:schemeClr val="tx1">
                    <a:lumMod val="85000"/>
                    <a:lumOff val="15000"/>
                  </a:schemeClr>
                </a:solidFill>
              </a:rPr>
              <a:t>Azure AppInsights for Business Central partners (end to end)</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D1EA-0247-419D-A335-65510A84F236}"/>
              </a:ext>
            </a:extLst>
          </p:cNvPr>
          <p:cNvSpPr>
            <a:spLocks noGrp="1"/>
          </p:cNvSpPr>
          <p:nvPr>
            <p:ph type="title"/>
          </p:nvPr>
        </p:nvSpPr>
        <p:spPr>
          <a:xfrm>
            <a:off x="841248" y="600426"/>
            <a:ext cx="9875520" cy="3360625"/>
          </a:xfrm>
        </p:spPr>
        <p:txBody>
          <a:bodyPr vert="horz" lIns="91440" tIns="45720" rIns="91440" bIns="45720" rtlCol="0" anchor="b">
            <a:normAutofit/>
          </a:bodyPr>
          <a:lstStyle/>
          <a:p>
            <a:r>
              <a:rPr lang="en-US" sz="4500" kern="1200">
                <a:solidFill>
                  <a:schemeClr val="tx1"/>
                </a:solidFill>
                <a:latin typeface="+mj-lt"/>
                <a:ea typeface="+mj-ea"/>
                <a:cs typeface="+mj-cs"/>
              </a:rPr>
              <a:t>https://docs.microsoft.com/en-us/dynamics365/business-central/dev-itpro/administration/tenant-admin-center-telemetry#sending-telemetry-to-microsoft-azure-application-insights</a:t>
            </a:r>
          </a:p>
        </p:txBody>
      </p:sp>
    </p:spTree>
    <p:extLst>
      <p:ext uri="{BB962C8B-B14F-4D97-AF65-F5344CB8AC3E}">
        <p14:creationId xmlns:p14="http://schemas.microsoft.com/office/powerpoint/2010/main" val="2813913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 (was like this in 2019 release wave 2)</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AppInsights key into the NST</a:t>
            </a:r>
          </a:p>
          <a:p>
            <a:pPr marL="0" indent="0">
              <a:buNone/>
            </a:pPr>
            <a:endParaRPr lang="en-US" dirty="0"/>
          </a:p>
          <a:p>
            <a:pPr marL="0" indent="0">
              <a:buNone/>
            </a:pPr>
            <a:r>
              <a:rPr lang="en-US" dirty="0"/>
              <a:t>Single Tenant mode (2019 release wave 2, CU1)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Props1.xml><?xml version="1.0" encoding="utf-8"?>
<ds:datastoreItem xmlns:ds="http://schemas.openxmlformats.org/officeDocument/2006/customXml" ds:itemID="{B371F9CF-9C3A-47AF-87E4-7502B065211F}">
  <ds:schemaRefs>
    <ds:schemaRef ds:uri="http://schemas.microsoft.com/sharepoint/v3/contenttype/forms"/>
  </ds:schemaRefs>
</ds:datastoreItem>
</file>

<file path=customXml/itemProps2.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1101</TotalTime>
  <Words>1021</Words>
  <Application>Microsoft Office PowerPoint</Application>
  <PresentationFormat>Widescreen</PresentationFormat>
  <Paragraphs>137</Paragraphs>
  <Slides>23</Slides>
  <Notes>16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vt:lpstr>
      <vt:lpstr>Calibri Light</vt:lpstr>
      <vt:lpstr>Century Schoolbook</vt:lpstr>
      <vt:lpstr>Corbel</vt:lpstr>
      <vt:lpstr>Courier New</vt:lpstr>
      <vt:lpstr>Segoe UI</vt:lpstr>
      <vt:lpstr>Segoe UI Light</vt:lpstr>
      <vt:lpstr>Office Theme</vt:lpstr>
      <vt:lpstr>3_Office Theme</vt:lpstr>
      <vt:lpstr>AppInsights telemetry for Business Central Partners</vt:lpstr>
      <vt:lpstr>In this presentation, you will learn about…</vt:lpstr>
      <vt:lpstr>What is Azure Monitor (AppInsights)?</vt:lpstr>
      <vt:lpstr>Azure AppInsights for Business Central partners (end to end)</vt:lpstr>
      <vt:lpstr>https://docs.microsoft.com/en-us/dynamics365/business-central/dev-itpro/administration/tenant-admin-center-telemetry#sending-telemetry-to-microsoft-azure-application-insights</vt:lpstr>
      <vt:lpstr>PowerPoint Presentation</vt:lpstr>
      <vt:lpstr>PowerPoint Presentation</vt:lpstr>
      <vt:lpstr>PowerPoint Presentation</vt:lpstr>
      <vt:lpstr>Works also on-prem (was like this in 2019 release wave 2)</vt:lpstr>
      <vt:lpstr>Setup scenarios for partners</vt:lpstr>
      <vt:lpstr>Characteristics of partner telemetry</vt:lpstr>
      <vt:lpstr>Landing page in docs</vt:lpstr>
      <vt:lpstr>How to visualize data from AppInsights</vt:lpstr>
      <vt:lpstr>How to connect PowerBI to AppInsights</vt:lpstr>
      <vt:lpstr>How to set up log alerts in Azure Monitor based on a Kusto query</vt:lpstr>
      <vt:lpstr>Example: Trouble Shooting Guide (TSG) on login failures (in docs)</vt:lpstr>
      <vt:lpstr>Example: What can you infer from web service signal?</vt:lpstr>
      <vt:lpstr>New skills needed for partners</vt:lpstr>
      <vt:lpstr>Kusto Query Language (KQL) </vt:lpstr>
      <vt:lpstr>PowerPoint Presentation</vt:lpstr>
      <vt:lpstr>Available signal</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AppInsights telemetry for Business Central Partners</dc:title>
  <dc:creator>Kennie Pontoppidan</dc:creator>
  <cp:lastModifiedBy>Kennie Pontoppidan</cp:lastModifiedBy>
  <cp:revision>3</cp:revision>
  <dcterms:created xsi:type="dcterms:W3CDTF">2020-02-18T15:58:53Z</dcterms:created>
  <dcterms:modified xsi:type="dcterms:W3CDTF">2020-02-28T11:51:43Z</dcterms:modified>
</cp:coreProperties>
</file>